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1EA8AD-9D24-4FDB-868D-BD1ED6E21C6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4E725C-174E-435A-AE96-FFC6078D0F1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05400"/>
          </a:xfrm>
        </p:spPr>
        <p:txBody>
          <a:bodyPr>
            <a:normAutofit/>
          </a:bodyPr>
          <a:lstStyle/>
          <a:p>
            <a:pPr algn="ctr"/>
            <a:r>
              <a:rPr lang="en-US" sz="6700" b="1" dirty="0" smtClean="0">
                <a:solidFill>
                  <a:schemeClr val="tx1"/>
                </a:solidFill>
              </a:rPr>
              <a:t>GROUP 4 Presentation</a:t>
            </a:r>
            <a:br>
              <a:rPr lang="en-US" sz="6700" b="1" dirty="0" smtClean="0">
                <a:solidFill>
                  <a:schemeClr val="tx1"/>
                </a:solidFill>
              </a:rPr>
            </a:br>
            <a:r>
              <a:rPr lang="en-US" sz="6700" b="1" dirty="0" smtClean="0">
                <a:solidFill>
                  <a:schemeClr val="tx1"/>
                </a:solidFill>
              </a:rPr>
              <a:t> </a:t>
            </a:r>
            <a:r>
              <a:rPr lang="en-US" sz="5400" b="1" dirty="0" smtClean="0">
                <a:solidFill>
                  <a:schemeClr val="tx1"/>
                </a:solidFill>
              </a:rPr>
              <a:t>On 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sz="4800" b="1" dirty="0" smtClean="0">
                <a:solidFill>
                  <a:schemeClr val="tx1"/>
                </a:solidFill>
              </a:rPr>
              <a:t>Open Grazing and Collective Action By-Laws: Current Status, Gaps and Suggestions for Improvement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876800"/>
            <a:ext cx="7848600" cy="17526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sz="3800" b="1" dirty="0" smtClean="0">
                <a:solidFill>
                  <a:schemeClr val="tx1"/>
                </a:solidFill>
              </a:rPr>
              <a:t>Chaired by </a:t>
            </a:r>
            <a:r>
              <a:rPr lang="en-US" sz="3800" b="1" dirty="0" err="1" smtClean="0">
                <a:solidFill>
                  <a:schemeClr val="tx1"/>
                </a:solidFill>
              </a:rPr>
              <a:t>Ato</a:t>
            </a:r>
            <a:r>
              <a:rPr lang="en-US" sz="3800" b="1" dirty="0" smtClean="0">
                <a:solidFill>
                  <a:schemeClr val="tx1"/>
                </a:solidFill>
              </a:rPr>
              <a:t> </a:t>
            </a:r>
            <a:r>
              <a:rPr lang="en-US" sz="3800" b="1" dirty="0" err="1" smtClean="0">
                <a:solidFill>
                  <a:schemeClr val="tx1"/>
                </a:solidFill>
              </a:rPr>
              <a:t>Betru</a:t>
            </a:r>
            <a:endParaRPr lang="en-US" sz="3800" b="1" dirty="0" smtClean="0">
              <a:solidFill>
                <a:schemeClr val="tx1"/>
              </a:solidFill>
            </a:endParaRPr>
          </a:p>
          <a:p>
            <a:endParaRPr lang="en-US" sz="3800" b="1" dirty="0" smtClean="0">
              <a:solidFill>
                <a:schemeClr val="tx1"/>
              </a:solidFill>
            </a:endParaRPr>
          </a:p>
          <a:p>
            <a:r>
              <a:rPr lang="en-US" sz="3800" b="1" dirty="0" smtClean="0">
                <a:solidFill>
                  <a:schemeClr val="tx1"/>
                </a:solidFill>
              </a:rPr>
              <a:t>Reporter--</a:t>
            </a:r>
            <a:r>
              <a:rPr lang="en-US" sz="3800" b="1" dirty="0" err="1" smtClean="0">
                <a:solidFill>
                  <a:schemeClr val="tx1"/>
                </a:solidFill>
              </a:rPr>
              <a:t>Desta</a:t>
            </a:r>
            <a:r>
              <a:rPr lang="en-US" sz="3800" b="1" dirty="0" smtClean="0">
                <a:solidFill>
                  <a:schemeClr val="tx1"/>
                </a:solidFill>
              </a:rPr>
              <a:t> </a:t>
            </a:r>
            <a:r>
              <a:rPr lang="en-US" sz="3800" b="1" dirty="0" err="1" smtClean="0">
                <a:solidFill>
                  <a:schemeClr val="tx1"/>
                </a:solidFill>
              </a:rPr>
              <a:t>Gebremichael</a:t>
            </a:r>
            <a:endParaRPr lang="en-US" sz="3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154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Options for Scaling out of the farmland enclosures at country level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991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Applying the good experiences in </a:t>
            </a:r>
            <a:r>
              <a:rPr lang="en-US" dirty="0" err="1" smtClean="0"/>
              <a:t>Adama</a:t>
            </a:r>
            <a:r>
              <a:rPr lang="en-US" dirty="0" smtClean="0"/>
              <a:t> </a:t>
            </a:r>
            <a:r>
              <a:rPr lang="en-US" dirty="0" smtClean="0"/>
              <a:t>, in </a:t>
            </a:r>
            <a:r>
              <a:rPr lang="en-US" dirty="0" err="1" smtClean="0"/>
              <a:t>Amhara</a:t>
            </a:r>
            <a:r>
              <a:rPr lang="en-US" dirty="0" smtClean="0"/>
              <a:t> and in </a:t>
            </a:r>
            <a:r>
              <a:rPr lang="en-US" dirty="0" smtClean="0"/>
              <a:t>Tigray</a:t>
            </a:r>
          </a:p>
          <a:p>
            <a:r>
              <a:rPr lang="en-US" dirty="0" smtClean="0"/>
              <a:t>Adopting the Zero grazing experiences of </a:t>
            </a:r>
            <a:r>
              <a:rPr lang="en-US" dirty="0" err="1" smtClean="0"/>
              <a:t>Harergie</a:t>
            </a:r>
            <a:r>
              <a:rPr lang="en-US" dirty="0" smtClean="0"/>
              <a:t> Zones</a:t>
            </a:r>
          </a:p>
          <a:p>
            <a:pPr lvl="1"/>
            <a:r>
              <a:rPr lang="en-US" dirty="0" smtClean="0"/>
              <a:t>Planting perennial crops at farmland (Fruit, chat, forage trees, etc</a:t>
            </a:r>
          </a:p>
          <a:p>
            <a:r>
              <a:rPr lang="en-US" dirty="0" smtClean="0"/>
              <a:t>Community Empowerment and ownership</a:t>
            </a:r>
          </a:p>
          <a:p>
            <a:r>
              <a:rPr lang="en-US" dirty="0" smtClean="0"/>
              <a:t>Develop alternative availability of livestock feed</a:t>
            </a:r>
          </a:p>
          <a:p>
            <a:r>
              <a:rPr lang="en-US" dirty="0" smtClean="0"/>
              <a:t>Creating business/market oriented farmers</a:t>
            </a:r>
          </a:p>
          <a:p>
            <a:pPr lvl="1"/>
            <a:r>
              <a:rPr lang="en-US" dirty="0" smtClean="0"/>
              <a:t>Livestock fattening </a:t>
            </a:r>
          </a:p>
          <a:p>
            <a:pPr lvl="1"/>
            <a:r>
              <a:rPr lang="en-US" dirty="0" smtClean="0"/>
              <a:t>Dairy development</a:t>
            </a:r>
          </a:p>
          <a:p>
            <a:r>
              <a:rPr lang="en-US" dirty="0" smtClean="0"/>
              <a:t>Income diversification of </a:t>
            </a:r>
            <a:r>
              <a:rPr lang="en-US" dirty="0" smtClean="0"/>
              <a:t>farmers</a:t>
            </a:r>
          </a:p>
          <a:p>
            <a:r>
              <a:rPr lang="en-US" sz="2400" dirty="0" smtClean="0"/>
              <a:t>Need some incentives </a:t>
            </a:r>
            <a:r>
              <a:rPr lang="en-US" sz="2400" dirty="0" smtClean="0"/>
              <a:t>for Risk Reduction </a:t>
            </a:r>
            <a:r>
              <a:rPr lang="en-US" sz="2400" dirty="0" smtClean="0"/>
              <a:t>Activities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Options for Scaling out of the farmland enclosures at country level---Cont’d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Suitable </a:t>
            </a:r>
            <a:r>
              <a:rPr lang="en-US" sz="3200" dirty="0" smtClean="0"/>
              <a:t>policy should be designed for sustainable natural resource management</a:t>
            </a:r>
            <a:endParaRPr lang="en-US" sz="3600" dirty="0" smtClean="0"/>
          </a:p>
          <a:p>
            <a:r>
              <a:rPr lang="en-US" sz="2800" dirty="0" smtClean="0"/>
              <a:t>Need gradual application of Zero grazing rather than enclosing all areas at ones without empowering </a:t>
            </a:r>
            <a:r>
              <a:rPr lang="en-US" sz="2800" dirty="0" smtClean="0"/>
              <a:t> the community </a:t>
            </a:r>
            <a:endParaRPr lang="en-US" sz="2800" dirty="0" smtClean="0"/>
          </a:p>
          <a:p>
            <a:r>
              <a:rPr lang="en-US" sz="2800" dirty="0" smtClean="0"/>
              <a:t>Should have clear and national and/or regional law supported community </a:t>
            </a:r>
            <a:r>
              <a:rPr lang="en-US" sz="2800" dirty="0" smtClean="0"/>
              <a:t>by-law for managing the common resources</a:t>
            </a:r>
            <a:endParaRPr lang="en-US" sz="2800" dirty="0" smtClean="0"/>
          </a:p>
          <a:p>
            <a:r>
              <a:rPr lang="en-US" sz="2800" dirty="0" smtClean="0"/>
              <a:t>Need to introduce improved plough technologies, like min-tractor, to the farmers to reduce dependency on oxen.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334512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/>
              <a:t>THANK YOU FOR YOUR ATTENTION</a:t>
            </a:r>
            <a:endParaRPr 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Is Open grazing an issue in the country?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YES </a:t>
            </a:r>
            <a:endParaRPr lang="en-US" sz="4800" b="1" dirty="0" smtClean="0"/>
          </a:p>
          <a:p>
            <a:r>
              <a:rPr lang="en-US" sz="4800" b="1" dirty="0" smtClean="0"/>
              <a:t>Because open grazing is a challenge for</a:t>
            </a:r>
          </a:p>
          <a:p>
            <a:pPr lvl="1"/>
            <a:r>
              <a:rPr lang="en-US" sz="4400" b="1" dirty="0" smtClean="0"/>
              <a:t> </a:t>
            </a:r>
            <a:r>
              <a:rPr lang="en-US" sz="4400" b="1" dirty="0" smtClean="0"/>
              <a:t>Sustainable </a:t>
            </a:r>
            <a:r>
              <a:rPr lang="en-US" sz="4400" b="1" dirty="0" smtClean="0"/>
              <a:t>land management,</a:t>
            </a:r>
          </a:p>
          <a:p>
            <a:pPr lvl="1"/>
            <a:r>
              <a:rPr lang="en-US" sz="4400" b="1" dirty="0" smtClean="0"/>
              <a:t> Biodiversity, </a:t>
            </a:r>
          </a:p>
          <a:p>
            <a:pPr lvl="1"/>
            <a:r>
              <a:rPr lang="en-US" sz="4400" b="1" dirty="0"/>
              <a:t>C</a:t>
            </a:r>
            <a:r>
              <a:rPr lang="en-US" sz="4400" b="1" dirty="0" smtClean="0"/>
              <a:t>limate change resiliency, </a:t>
            </a:r>
          </a:p>
          <a:p>
            <a:pPr lvl="1"/>
            <a:r>
              <a:rPr lang="en-US" sz="4400" b="1" dirty="0" smtClean="0"/>
              <a:t>and so 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/>
              <a:t>Problems Related to Open Grazing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Unsustainable NRM (SWC and Reforestation)</a:t>
            </a:r>
          </a:p>
          <a:p>
            <a:pPr lvl="1"/>
            <a:r>
              <a:rPr lang="en-US" sz="2800" dirty="0" smtClean="0"/>
              <a:t>Destruction of SWC structures and Out Planted seedlings</a:t>
            </a:r>
          </a:p>
          <a:p>
            <a:pPr lvl="1"/>
            <a:r>
              <a:rPr lang="en-US" sz="2800" dirty="0" smtClean="0"/>
              <a:t>Forced to continues maintenance and replanting</a:t>
            </a:r>
          </a:p>
          <a:p>
            <a:r>
              <a:rPr lang="en-US" sz="2800" dirty="0" smtClean="0"/>
              <a:t>Destroy Biodiversity due to increasing destocking rate (Above Carrying Capacity)</a:t>
            </a:r>
          </a:p>
          <a:p>
            <a:r>
              <a:rPr lang="en-US" sz="2800" dirty="0" smtClean="0"/>
              <a:t>Aggravate soil erosion and soil moisture stress, and poor soil fertility and poor vegetation cover that result in land degradation</a:t>
            </a:r>
          </a:p>
          <a:p>
            <a:r>
              <a:rPr lang="en-US" sz="2800" dirty="0" smtClean="0"/>
              <a:t>Low grass production</a:t>
            </a:r>
          </a:p>
          <a:p>
            <a:r>
              <a:rPr lang="en-US" sz="2800" dirty="0" smtClean="0"/>
              <a:t>Expansion of invasive weed species in pastoral areas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lvl="1"/>
            <a:endParaRPr lang="en-US" sz="2800" dirty="0" smtClean="0"/>
          </a:p>
          <a:p>
            <a:pPr lvl="1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Problems Related to Open Grazing </a:t>
            </a:r>
            <a:br>
              <a:rPr lang="en-US" sz="3600" b="1" dirty="0" smtClean="0"/>
            </a:br>
            <a:r>
              <a:rPr lang="en-US" sz="3600" b="1" dirty="0" smtClean="0"/>
              <a:t>Cont’d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8915400" cy="49225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Wetland Degradation</a:t>
            </a:r>
          </a:p>
          <a:p>
            <a:pPr lvl="1"/>
            <a:r>
              <a:rPr lang="en-US" sz="3200" dirty="0" smtClean="0"/>
              <a:t>Dryness of the wet grazing lands</a:t>
            </a:r>
          </a:p>
          <a:p>
            <a:pPr lvl="1"/>
            <a:r>
              <a:rPr lang="en-US" sz="3200" dirty="0" smtClean="0"/>
              <a:t>disappearance of grass species</a:t>
            </a:r>
          </a:p>
          <a:p>
            <a:r>
              <a:rPr lang="en-US" sz="3200" dirty="0" smtClean="0"/>
              <a:t>Energy Loss (weight loss) of the livestock while they are walking for grazing</a:t>
            </a:r>
          </a:p>
          <a:p>
            <a:r>
              <a:rPr lang="en-US" sz="3200" dirty="0" smtClean="0"/>
              <a:t>Emphasis on quantity of livestock rather than on quality in terms of productivity as well as market value 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46608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Collective Actions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Area enclosures</a:t>
            </a:r>
          </a:p>
          <a:p>
            <a:pPr lvl="1"/>
            <a:r>
              <a:rPr lang="en-US" sz="2800" dirty="0" smtClean="0"/>
              <a:t>Hillside enclosures (communal land  Enclosures)</a:t>
            </a:r>
          </a:p>
          <a:p>
            <a:pPr lvl="1"/>
            <a:r>
              <a:rPr lang="en-US" sz="2800" dirty="0" smtClean="0"/>
              <a:t>Farmland enclosures (Some experiences)</a:t>
            </a:r>
          </a:p>
          <a:p>
            <a:r>
              <a:rPr lang="en-US" sz="2800" dirty="0" smtClean="0"/>
              <a:t>Hillside enclosures are successful almost throughout the country although there have been still some constraints in governance, community ownership and sustainability.</a:t>
            </a:r>
          </a:p>
          <a:p>
            <a:r>
              <a:rPr lang="en-US" sz="2800" dirty="0" smtClean="0"/>
              <a:t>Farmland enclosure has not yet well adopted by all regions and </a:t>
            </a:r>
            <a:r>
              <a:rPr lang="en-US" sz="2800" dirty="0" err="1" smtClean="0"/>
              <a:t>weredas</a:t>
            </a:r>
            <a:r>
              <a:rPr lang="en-US" sz="2800" dirty="0" smtClean="0"/>
              <a:t> except good experiences in </a:t>
            </a:r>
            <a:r>
              <a:rPr lang="en-US" sz="2800" dirty="0" err="1" smtClean="0"/>
              <a:t>Adama</a:t>
            </a:r>
            <a:r>
              <a:rPr lang="en-US" sz="2800" dirty="0" smtClean="0"/>
              <a:t> and some experiences in Tigray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Actions for Sustainable Area enclosures ---</a:t>
            </a:r>
            <a:r>
              <a:rPr lang="en-US" sz="3600" b="1" dirty="0" err="1" smtClean="0"/>
              <a:t>Adama</a:t>
            </a:r>
            <a:r>
              <a:rPr lang="en-US" sz="3600" b="1" dirty="0" smtClean="0"/>
              <a:t> Experiences initiated by </a:t>
            </a:r>
            <a:r>
              <a:rPr lang="en-US" sz="3600" b="1" dirty="0" err="1" smtClean="0"/>
              <a:t>Ato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Betru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Targeting some model farmers and spots of land (Less than 2ha)</a:t>
            </a:r>
          </a:p>
          <a:p>
            <a:r>
              <a:rPr lang="en-US" sz="3200" dirty="0" smtClean="0"/>
              <a:t>Community Empowerment---Training and Exposure visit for farmers and Das</a:t>
            </a:r>
          </a:p>
          <a:p>
            <a:r>
              <a:rPr lang="en-US" sz="3200" dirty="0" smtClean="0"/>
              <a:t>Participatory monitoring and evaluation</a:t>
            </a:r>
          </a:p>
          <a:p>
            <a:r>
              <a:rPr lang="en-US" sz="3200" dirty="0" smtClean="0"/>
              <a:t>Close follow up and Commitment of the experts and the target farmers</a:t>
            </a:r>
          </a:p>
          <a:p>
            <a:r>
              <a:rPr lang="en-US" sz="3200" dirty="0" smtClean="0"/>
              <a:t>Implementation of quality and acceptable technologies Like SWC bunds, hand dug wells, underground tanker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610600" cy="1143000"/>
          </a:xfrm>
        </p:spPr>
        <p:txBody>
          <a:bodyPr/>
          <a:lstStyle/>
          <a:p>
            <a:r>
              <a:rPr lang="en-US" dirty="0" err="1" smtClean="0"/>
              <a:t>Adama</a:t>
            </a:r>
            <a:r>
              <a:rPr lang="en-US" dirty="0" smtClean="0"/>
              <a:t> Experiences–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Learning of farmers from the outcomes of the project</a:t>
            </a:r>
          </a:p>
          <a:p>
            <a:pPr lvl="1"/>
            <a:r>
              <a:rPr lang="en-US" sz="2800" dirty="0" smtClean="0"/>
              <a:t>Enhance crop production</a:t>
            </a:r>
          </a:p>
          <a:p>
            <a:pPr lvl="1"/>
            <a:r>
              <a:rPr lang="en-US" sz="2800" dirty="0" smtClean="0"/>
              <a:t>Reduce crop failure</a:t>
            </a:r>
          </a:p>
          <a:p>
            <a:pPr lvl="1"/>
            <a:r>
              <a:rPr lang="en-US" sz="2800" dirty="0" smtClean="0"/>
              <a:t>Increase grass production</a:t>
            </a:r>
          </a:p>
          <a:p>
            <a:pPr lvl="1"/>
            <a:r>
              <a:rPr lang="en-US" sz="2800" dirty="0" smtClean="0"/>
              <a:t>Enhance soil fertility</a:t>
            </a:r>
          </a:p>
          <a:p>
            <a:pPr lvl="1"/>
            <a:r>
              <a:rPr lang="en-US" sz="2800" dirty="0" smtClean="0"/>
              <a:t>Increase number of water sources and discharge of water springs, ground water wells, and rivers</a:t>
            </a:r>
          </a:p>
          <a:p>
            <a:pPr lvl="1"/>
            <a:r>
              <a:rPr lang="en-US" sz="2800" dirty="0" smtClean="0"/>
              <a:t>Emerging new plants and wild animals</a:t>
            </a:r>
          </a:p>
          <a:p>
            <a:r>
              <a:rPr lang="en-US" sz="2800" dirty="0" smtClean="0"/>
              <a:t>Create Trust by the community</a:t>
            </a:r>
          </a:p>
          <a:p>
            <a:pPr lvl="1"/>
            <a:endParaRPr lang="en-US" sz="2800" dirty="0" smtClean="0"/>
          </a:p>
          <a:p>
            <a:pPr lvl="1"/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Governance of Area enclosures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915400" cy="5410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Good governance and equity in managing the enclosures and resource utilization</a:t>
            </a:r>
          </a:p>
          <a:p>
            <a:r>
              <a:rPr lang="en-US" sz="2800" dirty="0" smtClean="0"/>
              <a:t>Community should own and manage the enclosures by establishing  </a:t>
            </a:r>
            <a:r>
              <a:rPr lang="en-US" sz="3200" b="1" dirty="0" smtClean="0">
                <a:solidFill>
                  <a:srgbClr val="C00000"/>
                </a:solidFill>
              </a:rPr>
              <a:t>by-laws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dirty="0" smtClean="0"/>
              <a:t>Does by-law alone effective in managing the common </a:t>
            </a:r>
            <a:r>
              <a:rPr lang="en-US" sz="2800" dirty="0" smtClean="0"/>
              <a:t>resources like area enclosures? </a:t>
            </a:r>
            <a:r>
              <a:rPr lang="en-US" sz="4000" b="1" dirty="0" smtClean="0">
                <a:solidFill>
                  <a:srgbClr val="C00000"/>
                </a:solidFill>
              </a:rPr>
              <a:t>No!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dirty="0"/>
              <a:t>D</a:t>
            </a:r>
            <a:r>
              <a:rPr lang="en-US" sz="2800" dirty="0" smtClean="0"/>
              <a:t>efaulters that violet the by-law- using their power in the village or </a:t>
            </a:r>
            <a:r>
              <a:rPr lang="en-US" sz="2800" dirty="0" smtClean="0"/>
              <a:t>others </a:t>
            </a:r>
            <a:endParaRPr lang="en-US" sz="2800" dirty="0" smtClean="0"/>
          </a:p>
          <a:p>
            <a:r>
              <a:rPr lang="en-US" sz="2800" dirty="0" smtClean="0"/>
              <a:t>The community, the Das and the local experts should be aware of the policy, the law and courts.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Governance of Area enclosures– Cont’d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Should have effective </a:t>
            </a:r>
            <a:r>
              <a:rPr lang="en-US" sz="3200" b="1" dirty="0" smtClean="0"/>
              <a:t>by-law</a:t>
            </a:r>
          </a:p>
          <a:p>
            <a:pPr lvl="1"/>
            <a:r>
              <a:rPr lang="en-US" sz="3600" dirty="0" smtClean="0"/>
              <a:t>The local as well as </a:t>
            </a:r>
            <a:r>
              <a:rPr lang="en-US" sz="3600" dirty="0" err="1" smtClean="0"/>
              <a:t>wereda</a:t>
            </a:r>
            <a:r>
              <a:rPr lang="en-US" sz="3600" dirty="0" smtClean="0"/>
              <a:t> courts should mainstream and consider this by-law to the members of the community within the target village </a:t>
            </a:r>
            <a:endParaRPr lang="en-US" sz="3600" dirty="0"/>
          </a:p>
          <a:p>
            <a:pPr lvl="1"/>
            <a:r>
              <a:rPr lang="en-US" sz="3600" dirty="0" smtClean="0"/>
              <a:t>Establishment of the by-lay draft should be commented and mainstream with the policy and law of the country.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</TotalTime>
  <Words>611</Words>
  <Application>Microsoft Office PowerPoint</Application>
  <PresentationFormat>On-screen Show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GROUP 4 Presentation  On  Open Grazing and Collective Action By-Laws: Current Status, Gaps and Suggestions for Improvement </vt:lpstr>
      <vt:lpstr>Is Open grazing an issue in the country?</vt:lpstr>
      <vt:lpstr>Problems Related to Open Grazing</vt:lpstr>
      <vt:lpstr>Problems Related to Open Grazing  Cont’d</vt:lpstr>
      <vt:lpstr> Collective Actions</vt:lpstr>
      <vt:lpstr>    Actions for Sustainable Area enclosures ---Adama Experiences initiated by Ato Betru  </vt:lpstr>
      <vt:lpstr>Adama Experiences– Cont’d</vt:lpstr>
      <vt:lpstr>Governance of Area enclosures</vt:lpstr>
      <vt:lpstr>Governance of Area enclosures– Cont’d</vt:lpstr>
      <vt:lpstr>Options for Scaling out of the farmland enclosures at country level </vt:lpstr>
      <vt:lpstr>Options for Scaling out of the farmland enclosures at country level---Cont’d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4 Presentation  On  Open Grazing and Collective Action By-Laws: Current Status, Gaps and Suggestions for Improvement </dc:title>
  <dc:creator>Destagm</dc:creator>
  <cp:lastModifiedBy>Destagm</cp:lastModifiedBy>
  <cp:revision>10</cp:revision>
  <dcterms:created xsi:type="dcterms:W3CDTF">2012-07-23T19:28:07Z</dcterms:created>
  <dcterms:modified xsi:type="dcterms:W3CDTF">2012-07-24T05:51:16Z</dcterms:modified>
</cp:coreProperties>
</file>